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732" r:id="rId2"/>
    <p:sldId id="728" r:id="rId3"/>
    <p:sldId id="729" r:id="rId4"/>
    <p:sldId id="734" r:id="rId5"/>
    <p:sldId id="735" r:id="rId6"/>
    <p:sldId id="736" r:id="rId7"/>
    <p:sldId id="733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EDCD33-CBC5-4932-879D-7D651C4D815D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5F3B56-F315-4A15-9820-2AF8739141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6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DB5B4-96B0-5AFB-6933-524E6F6BB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78C9D-FEAA-A51F-7A49-D15BC1530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88BD1-DA88-E1A1-40B1-4F51C359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999B2-482E-F0DE-1A36-750CB5403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C827B-D8D6-D0E6-CE8C-6ED0BB7F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7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DD347-CF0E-2C09-DF17-0E65C907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336512-4875-7A15-100B-C91D06BB6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C92B9-99E1-885E-06A8-867D9E53D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D9384-E1F6-118D-84E4-D8EA14D6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59541-8A08-AF4B-750C-3C43EEAAB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7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DA28A2-D82D-8DFD-2BD9-A4E87A2042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CC9E1-CB8E-3506-A4F6-84D1D0B4D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DAFD7-F60A-0EF0-6E49-10D4B1780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DC852-BED5-2AE2-DC8E-714306FAC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49103-829F-8077-239F-63441B5B5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2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DCEA4-BC36-B238-3BAD-968EBEFB7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E708-5816-2D76-8888-87664927D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AB5B4-E22E-743E-9FF4-137C6884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DBE01-99D9-5564-6421-119FEFE3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92212-2654-ACE0-4383-AC8AF6A3A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8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20C56-3949-1968-881D-D5CBEF18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53A9-20A7-BD7B-EB23-0B0343B97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35D36-2320-324F-02D5-1AFBF179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19598-EAD9-F1A9-E57E-E13C462EE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EAECA-E3D9-6D8B-B157-EAB73757E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2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4E7EA-114B-E7D7-96AB-8C43342B2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6DD4A-A4DD-4785-D4C5-C5D7801AF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7EDF2-5CA3-BF80-4C21-93F7F9991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E61AD-7537-390D-DE8D-32548003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636FB-DA0E-CBA7-8720-2EF3C1CC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9B3ED-C8DF-CA59-4CF4-508F1999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9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66CD9-E39C-6898-84F1-2E26FE605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73DE8-4D05-7792-DD98-FE612A9C8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2BCE4-E72F-6799-44F3-B90F07B3C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D1A0EB-96C6-E81D-2823-081D19A2B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676A0-F142-13E0-844E-6DE9C900E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4988A5-2602-AF2E-CABD-7FBF1A28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CA9BC-7864-2B3A-178F-F6FDE7876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D1D20-3405-E75A-5680-3F283A40D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88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A2E52-CFCE-0DAE-7DEA-AEDC7CB02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02ACA1-BBC4-A536-9087-5124F14C3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2237-566D-DDDA-AA2B-3BE62F81E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0382A0-6385-4AE6-11A5-5E614068F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86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3C6CEA-C989-61E5-ADD8-5DBAE0D0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B8DD1-54F6-FF77-6B99-96EA0860A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58D4E-7DC7-EEF1-1099-1A3094460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FF8E8-385C-866A-F45D-5FED98D6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7C033-ED43-2BD4-7A8D-E9D8673D2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D60AF-9828-DBDA-EAF4-AC4D15DDF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19DB5-FC99-5F4A-71FD-9BC655EEC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3A2AC-AFCF-4CE6-8308-E13252D3F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BE268-2511-EC19-BCA9-B27C51C37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83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7B232-B853-3076-37B5-264DF9986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94026B-848C-CE8E-F260-3876837A7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51F7F-AF24-D054-35C8-CB573772A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E9285-93AA-12A1-59EA-7D114B861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B25361-3487-AA25-6DEC-378BF9DB8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AE9CF-319C-9607-3805-CA23B028A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76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BC8B8F-5375-17D3-661E-79FDECE1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D9AB7-A5C4-509E-7F0D-7A5E6FAC1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7D06E-20A9-253F-AFDD-6AA120A74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54A54-13AC-430E-B2DB-876455113B36}" type="datetimeFigureOut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ACC64-C345-4BB7-110A-6B434FDE91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02816-DD33-4A21-C097-4E34B64AE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22B33-88E3-4CF7-AB53-E747E6F10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1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28BED8-809F-4357-B5DA-641CCF5A9691}"/>
              </a:ext>
            </a:extLst>
          </p:cNvPr>
          <p:cNvSpPr txBox="1"/>
          <p:nvPr/>
        </p:nvSpPr>
        <p:spPr>
          <a:xfrm>
            <a:off x="699714" y="5490971"/>
            <a:ext cx="6962072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37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ACAP Summative Reading Subtest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87AA74F2-1B5D-411A-ABCC-E50EE3AC86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5" r="5638" b="-1"/>
          <a:stretch/>
        </p:blipFill>
        <p:spPr>
          <a:xfrm rot="21600000">
            <a:off x="1439390" y="390832"/>
            <a:ext cx="9405839" cy="451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379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5" name="Picture 4" descr="Abstract blurred public library with bookshelves">
            <a:extLst>
              <a:ext uri="{FF2B5EF4-FFF2-40B4-BE49-F238E27FC236}">
                <a16:creationId xmlns:a16="http://schemas.microsoft.com/office/drawing/2014/main" id="{A6F07BB1-551E-5F44-02A5-C7D0333333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00" r="37539" b="-1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FCB915-92C0-35E2-DA19-F3871241671C}"/>
              </a:ext>
            </a:extLst>
          </p:cNvPr>
          <p:cNvSpPr txBox="1">
            <a:spLocks/>
          </p:cNvSpPr>
          <p:nvPr/>
        </p:nvSpPr>
        <p:spPr>
          <a:xfrm>
            <a:off x="384620" y="554182"/>
            <a:ext cx="5721484" cy="49137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b="1" dirty="0"/>
              <a:t>Changes </a:t>
            </a:r>
          </a:p>
          <a:p>
            <a:pPr>
              <a:spcAft>
                <a:spcPts val="600"/>
              </a:spcAft>
            </a:pPr>
            <a:r>
              <a:rPr lang="en-US" sz="4800" b="1" dirty="0"/>
              <a:t>to the </a:t>
            </a:r>
          </a:p>
          <a:p>
            <a:pPr>
              <a:spcAft>
                <a:spcPts val="600"/>
              </a:spcAft>
            </a:pPr>
            <a:r>
              <a:rPr lang="en-US" sz="4800" b="1" i="1" dirty="0"/>
              <a:t>ACAP Summative Reading Subtest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7073-BB89-0872-A84B-5A4E7900EDDC}"/>
              </a:ext>
            </a:extLst>
          </p:cNvPr>
          <p:cNvSpPr txBox="1">
            <a:spLocks/>
          </p:cNvSpPr>
          <p:nvPr/>
        </p:nvSpPr>
        <p:spPr>
          <a:xfrm>
            <a:off x="5030430" y="1286446"/>
            <a:ext cx="654273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altLang="en-US" dirty="0"/>
              <a:t>The reading tests for Grades 2 and 3 are subsets of the English Language Arts (ELA)tests.</a:t>
            </a:r>
          </a:p>
          <a:p>
            <a:pPr marL="0" indent="0">
              <a:spcBef>
                <a:spcPts val="1800"/>
              </a:spcBef>
              <a:buNone/>
            </a:pPr>
            <a:endParaRPr lang="en-US" altLang="en-US" dirty="0"/>
          </a:p>
          <a:p>
            <a:pPr>
              <a:spcBef>
                <a:spcPts val="1800"/>
              </a:spcBef>
            </a:pPr>
            <a:r>
              <a:rPr lang="en-US" altLang="en-US" dirty="0"/>
              <a:t>In 2023, the tests have been updated to:</a:t>
            </a:r>
          </a:p>
          <a:p>
            <a:pPr marL="85725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dirty="0"/>
              <a:t>Reflect the 2021 ELA </a:t>
            </a:r>
            <a:r>
              <a:rPr lang="en-US" altLang="en-US" i="1" dirty="0"/>
              <a:t>Alabama Courses of Study Standards</a:t>
            </a:r>
          </a:p>
        </p:txBody>
      </p:sp>
    </p:spTree>
    <p:extLst>
      <p:ext uri="{BB962C8B-B14F-4D97-AF65-F5344CB8AC3E}">
        <p14:creationId xmlns:p14="http://schemas.microsoft.com/office/powerpoint/2010/main" val="64458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94E4D846-3AFC-4F86-8C35-24B0542A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4" descr="Neat empty education desk">
            <a:extLst>
              <a:ext uri="{FF2B5EF4-FFF2-40B4-BE49-F238E27FC236}">
                <a16:creationId xmlns:a16="http://schemas.microsoft.com/office/drawing/2014/main" id="{8CE91355-D98B-B5D9-D735-1B59E5B74E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28" r="-1" b="-1"/>
          <a:stretch/>
        </p:blipFill>
        <p:spPr>
          <a:xfrm>
            <a:off x="-38821" y="0"/>
            <a:ext cx="8668492" cy="6857990"/>
          </a:xfrm>
          <a:prstGeom prst="rect">
            <a:avLst/>
          </a:prstGeom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284781B9-12CB-45C3-907A-9ED93FF72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bg1"/>
              </a:gs>
              <a:gs pos="35000">
                <a:schemeClr val="bg1">
                  <a:alpha val="76000"/>
                </a:schemeClr>
              </a:gs>
              <a:gs pos="19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8E8A7B-5983-75BB-47DF-9DE5FCCF0F84}"/>
              </a:ext>
            </a:extLst>
          </p:cNvPr>
          <p:cNvSpPr txBox="1">
            <a:spLocks/>
          </p:cNvSpPr>
          <p:nvPr/>
        </p:nvSpPr>
        <p:spPr>
          <a:xfrm>
            <a:off x="7772941" y="2654680"/>
            <a:ext cx="4380238" cy="40266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altLang="en-US" sz="1800" b="1" dirty="0"/>
              <a:t>Grade 2</a:t>
            </a:r>
          </a:p>
          <a:p>
            <a:pPr marL="342900">
              <a:spcBef>
                <a:spcPts val="1800"/>
              </a:spcBef>
            </a:pPr>
            <a:r>
              <a:rPr lang="en-US" altLang="en-US" sz="1600" dirty="0"/>
              <a:t>2022: Phonics, vocabulary, reading comprehension</a:t>
            </a:r>
          </a:p>
          <a:p>
            <a:pPr marL="342900">
              <a:spcBef>
                <a:spcPts val="1800"/>
              </a:spcBef>
            </a:pPr>
            <a:r>
              <a:rPr lang="en-US" altLang="en-US" sz="1600" dirty="0"/>
              <a:t>2023: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Phonological awareness/phonemic awareness</a:t>
            </a:r>
            <a:r>
              <a:rPr lang="en-US" sz="1600" dirty="0"/>
              <a:t>, p</a:t>
            </a:r>
            <a:r>
              <a:rPr lang="en-US" altLang="en-US" sz="1600" dirty="0"/>
              <a:t>honics,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</a:rPr>
              <a:t>fluency</a:t>
            </a:r>
            <a:r>
              <a:rPr lang="en-US" altLang="en-US" sz="1600" dirty="0"/>
              <a:t>, vocabulary, reading comprehension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US" altLang="en-US" sz="1800" b="1" dirty="0"/>
              <a:t>Grade 3</a:t>
            </a:r>
          </a:p>
          <a:p>
            <a:pPr marL="342900">
              <a:spcBef>
                <a:spcPts val="1800"/>
              </a:spcBef>
            </a:pPr>
            <a:r>
              <a:rPr lang="en-US" altLang="en-US" sz="1600" dirty="0"/>
              <a:t>2022: Vocabulary, reading comprehension</a:t>
            </a:r>
          </a:p>
          <a:p>
            <a:pPr marL="342900">
              <a:spcBef>
                <a:spcPts val="1800"/>
              </a:spcBef>
            </a:pPr>
            <a:r>
              <a:rPr lang="en-US" altLang="en-US" sz="1600" dirty="0"/>
              <a:t>2023: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Phonological awareness/phonemic awareness</a:t>
            </a:r>
            <a:r>
              <a:rPr lang="en-US" sz="1600" dirty="0"/>
              <a:t>, p</a:t>
            </a:r>
            <a:r>
              <a:rPr lang="en-US" altLang="en-US" sz="1600" dirty="0"/>
              <a:t>honics,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</a:rPr>
              <a:t>fluency</a:t>
            </a:r>
            <a:r>
              <a:rPr lang="en-US" altLang="en-US" sz="1600" dirty="0"/>
              <a:t>, vocabulary, reading comprehension</a:t>
            </a:r>
          </a:p>
          <a:p>
            <a:pPr>
              <a:spcBef>
                <a:spcPts val="1800"/>
              </a:spcBef>
            </a:pPr>
            <a:endParaRPr lang="en-US" altLang="en-US" sz="16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291BA71-C0BC-0A2B-912B-B0B681F77F0B}"/>
              </a:ext>
            </a:extLst>
          </p:cNvPr>
          <p:cNvSpPr txBox="1">
            <a:spLocks/>
          </p:cNvSpPr>
          <p:nvPr/>
        </p:nvSpPr>
        <p:spPr>
          <a:xfrm>
            <a:off x="7398843" y="880110"/>
            <a:ext cx="4793157" cy="23320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b="1" dirty="0"/>
              <a:t>Reporting Categories</a:t>
            </a:r>
            <a:br>
              <a:rPr lang="en-US" sz="4000" b="1" dirty="0"/>
            </a:br>
            <a:r>
              <a:rPr lang="en-US" sz="4000" b="1" dirty="0"/>
              <a:t>2022 vs.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AA8E53-8CE8-8B5B-40A1-0C80C8818BF6}"/>
              </a:ext>
            </a:extLst>
          </p:cNvPr>
          <p:cNvSpPr txBox="1"/>
          <p:nvPr/>
        </p:nvSpPr>
        <p:spPr>
          <a:xfrm>
            <a:off x="525893" y="929130"/>
            <a:ext cx="41917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chemeClr val="bg1"/>
                </a:solidFill>
              </a:rPr>
              <a:t>ACAP Summative Reading Subtest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A22D9B-CC16-82ED-6958-482B57BA9A50}"/>
              </a:ext>
            </a:extLst>
          </p:cNvPr>
          <p:cNvSpPr/>
          <p:nvPr/>
        </p:nvSpPr>
        <p:spPr>
          <a:xfrm>
            <a:off x="8374455" y="760491"/>
            <a:ext cx="688064" cy="2195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906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CBA43D-A3A8-3A80-911C-8DFCCCA4B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8730" y="1925870"/>
            <a:ext cx="10067827" cy="42231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598C83-665C-6A16-782C-D2568FBEA551}"/>
              </a:ext>
            </a:extLst>
          </p:cNvPr>
          <p:cNvSpPr txBox="1"/>
          <p:nvPr/>
        </p:nvSpPr>
        <p:spPr>
          <a:xfrm>
            <a:off x="2356701" y="6084859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Grade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3B1112-1425-4DB0-1D6F-B13FF53A7C6B}"/>
              </a:ext>
            </a:extLst>
          </p:cNvPr>
          <p:cNvSpPr txBox="1"/>
          <p:nvPr/>
        </p:nvSpPr>
        <p:spPr>
          <a:xfrm>
            <a:off x="3988110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Grade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19BC64-CB94-AD61-9FC7-ED471B93985D}"/>
              </a:ext>
            </a:extLst>
          </p:cNvPr>
          <p:cNvSpPr txBox="1"/>
          <p:nvPr/>
        </p:nvSpPr>
        <p:spPr>
          <a:xfrm>
            <a:off x="7372760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Grade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82B4E9-059A-ECEE-CD21-7DF636F33541}"/>
              </a:ext>
            </a:extLst>
          </p:cNvPr>
          <p:cNvSpPr txBox="1"/>
          <p:nvPr/>
        </p:nvSpPr>
        <p:spPr>
          <a:xfrm>
            <a:off x="9004169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Grade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467799-D389-BB1E-355F-7DC2324738E6}"/>
              </a:ext>
            </a:extLst>
          </p:cNvPr>
          <p:cNvSpPr txBox="1"/>
          <p:nvPr/>
        </p:nvSpPr>
        <p:spPr>
          <a:xfrm>
            <a:off x="2592371" y="1654899"/>
            <a:ext cx="1960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1988DD-D435-7F89-AA40-0856FE978B18}"/>
              </a:ext>
            </a:extLst>
          </p:cNvPr>
          <p:cNvSpPr txBox="1"/>
          <p:nvPr/>
        </p:nvSpPr>
        <p:spPr>
          <a:xfrm>
            <a:off x="7638854" y="1556538"/>
            <a:ext cx="1960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2022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49990570-3ADA-CA1A-C305-099D857494FF}"/>
              </a:ext>
            </a:extLst>
          </p:cNvPr>
          <p:cNvSpPr txBox="1">
            <a:spLocks/>
          </p:cNvSpPr>
          <p:nvPr/>
        </p:nvSpPr>
        <p:spPr>
          <a:xfrm>
            <a:off x="838200" y="184805"/>
            <a:ext cx="10515600" cy="14358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Reading Subtest Impact Data Across Years</a:t>
            </a:r>
          </a:p>
          <a:p>
            <a:pPr algn="ctr">
              <a:spcAft>
                <a:spcPts val="600"/>
              </a:spcAft>
            </a:pPr>
            <a:r>
              <a:rPr lang="en-US" sz="2800" b="1" dirty="0"/>
              <a:t>Aligned to 2016 ELA Courses of Study Standards</a:t>
            </a:r>
            <a:endParaRPr lang="en-US" sz="2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FD65C44-7D29-362C-B589-94E4AE66AF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631" y="6452444"/>
            <a:ext cx="4212405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6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319BC64-CB94-AD61-9FC7-ED471B93985D}"/>
              </a:ext>
            </a:extLst>
          </p:cNvPr>
          <p:cNvSpPr txBox="1"/>
          <p:nvPr/>
        </p:nvSpPr>
        <p:spPr>
          <a:xfrm>
            <a:off x="7372760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Grade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82B4E9-059A-ECEE-CD21-7DF636F33541}"/>
              </a:ext>
            </a:extLst>
          </p:cNvPr>
          <p:cNvSpPr txBox="1"/>
          <p:nvPr/>
        </p:nvSpPr>
        <p:spPr>
          <a:xfrm>
            <a:off x="9004169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Grade 3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49990570-3ADA-CA1A-C305-099D857494FF}"/>
              </a:ext>
            </a:extLst>
          </p:cNvPr>
          <p:cNvSpPr txBox="1">
            <a:spLocks/>
          </p:cNvSpPr>
          <p:nvPr/>
        </p:nvSpPr>
        <p:spPr>
          <a:xfrm>
            <a:off x="838200" y="184805"/>
            <a:ext cx="10515600" cy="14358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2023 Reading Subtest Impact Data</a:t>
            </a:r>
          </a:p>
          <a:p>
            <a:pPr algn="ctr">
              <a:spcAft>
                <a:spcPts val="600"/>
              </a:spcAft>
            </a:pPr>
            <a:r>
              <a:rPr lang="en-US" sz="2800" b="1" dirty="0"/>
              <a:t>Aligned to 2021 ELA Courses of Study Standards</a:t>
            </a:r>
            <a:endParaRPr lang="en-US" sz="2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7F2578-43D8-83C3-B134-B2BC54447FDD}"/>
              </a:ext>
            </a:extLst>
          </p:cNvPr>
          <p:cNvSpPr/>
          <p:nvPr/>
        </p:nvSpPr>
        <p:spPr>
          <a:xfrm>
            <a:off x="7019636" y="2101579"/>
            <a:ext cx="4414982" cy="4350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E11BB1-C390-B89D-AA6E-90042E03BD2C}"/>
              </a:ext>
            </a:extLst>
          </p:cNvPr>
          <p:cNvSpPr txBox="1"/>
          <p:nvPr/>
        </p:nvSpPr>
        <p:spPr>
          <a:xfrm>
            <a:off x="1728315" y="2440612"/>
            <a:ext cx="10038303" cy="2421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Embargoed until June 8, 2023.</a:t>
            </a:r>
          </a:p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Final state reading </a:t>
            </a:r>
            <a:r>
              <a:rPr lang="en-US" sz="2500" dirty="0">
                <a:solidFill>
                  <a:prstClr val="black"/>
                </a:solidFill>
                <a:cs typeface="Times New Roman" panose="02020603050405020304" pitchFamily="18" charset="0"/>
              </a:rPr>
              <a:t>subtest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data will be provided to board members next week.</a:t>
            </a:r>
          </a:p>
        </p:txBody>
      </p:sp>
    </p:spTree>
    <p:extLst>
      <p:ext uri="{BB962C8B-B14F-4D97-AF65-F5344CB8AC3E}">
        <p14:creationId xmlns:p14="http://schemas.microsoft.com/office/powerpoint/2010/main" val="429074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CBA43D-A3A8-3A80-911C-8DFCCCA4B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8730" y="1925870"/>
            <a:ext cx="10067827" cy="42231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598C83-665C-6A16-782C-D2568FBEA551}"/>
              </a:ext>
            </a:extLst>
          </p:cNvPr>
          <p:cNvSpPr txBox="1"/>
          <p:nvPr/>
        </p:nvSpPr>
        <p:spPr>
          <a:xfrm>
            <a:off x="2356701" y="6084859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Grade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3B1112-1425-4DB0-1D6F-B13FF53A7C6B}"/>
              </a:ext>
            </a:extLst>
          </p:cNvPr>
          <p:cNvSpPr txBox="1"/>
          <p:nvPr/>
        </p:nvSpPr>
        <p:spPr>
          <a:xfrm>
            <a:off x="3988110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Grade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19BC64-CB94-AD61-9FC7-ED471B93985D}"/>
              </a:ext>
            </a:extLst>
          </p:cNvPr>
          <p:cNvSpPr txBox="1"/>
          <p:nvPr/>
        </p:nvSpPr>
        <p:spPr>
          <a:xfrm>
            <a:off x="7372760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Grade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82B4E9-059A-ECEE-CD21-7DF636F33541}"/>
              </a:ext>
            </a:extLst>
          </p:cNvPr>
          <p:cNvSpPr txBox="1"/>
          <p:nvPr/>
        </p:nvSpPr>
        <p:spPr>
          <a:xfrm>
            <a:off x="9004169" y="6083112"/>
            <a:ext cx="93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Grade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467799-D389-BB1E-355F-7DC2324738E6}"/>
              </a:ext>
            </a:extLst>
          </p:cNvPr>
          <p:cNvSpPr txBox="1"/>
          <p:nvPr/>
        </p:nvSpPr>
        <p:spPr>
          <a:xfrm>
            <a:off x="2592371" y="1654899"/>
            <a:ext cx="1960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49990570-3ADA-CA1A-C305-099D857494FF}"/>
              </a:ext>
            </a:extLst>
          </p:cNvPr>
          <p:cNvSpPr txBox="1">
            <a:spLocks/>
          </p:cNvSpPr>
          <p:nvPr/>
        </p:nvSpPr>
        <p:spPr>
          <a:xfrm>
            <a:off x="838200" y="184805"/>
            <a:ext cx="10515600" cy="14358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Impact Data Across Years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2021 ELA Courses of Study Standards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B1A2AE7-5C6A-B79A-DC55-51270A2EBF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743" y="2101579"/>
            <a:ext cx="2846020" cy="394729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C7F2578-43D8-83C3-B134-B2BC54447FDD}"/>
              </a:ext>
            </a:extLst>
          </p:cNvPr>
          <p:cNvSpPr/>
          <p:nvPr/>
        </p:nvSpPr>
        <p:spPr>
          <a:xfrm>
            <a:off x="7019636" y="2101579"/>
            <a:ext cx="4414982" cy="4350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4DEAB8-54AE-D36C-1DB4-B643E2B883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2664" y="3429000"/>
            <a:ext cx="3439005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9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3C1571-520B-379D-A3AC-6AD2A4388C79}"/>
              </a:ext>
            </a:extLst>
          </p:cNvPr>
          <p:cNvSpPr txBox="1"/>
          <p:nvPr/>
        </p:nvSpPr>
        <p:spPr>
          <a:xfrm>
            <a:off x="226337" y="0"/>
            <a:ext cx="11449616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latin typeface="+mj-lt"/>
                <a:ea typeface="+mj-ea"/>
                <a:cs typeface="+mj-cs"/>
              </a:rPr>
              <a:t>Next Steps</a:t>
            </a:r>
            <a:endParaRPr lang="en-US" sz="4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u="sng" dirty="0"/>
              <a:t>June</a:t>
            </a:r>
            <a:r>
              <a:rPr lang="en-US" sz="2400" dirty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/>
              <a:t>Conduct ELA Standard Setting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/>
              <a:t>Convene the Technical Advisory Committee (TAC) meeting to review the information/recommendations from standard setting committee</a:t>
            </a:r>
          </a:p>
          <a:p>
            <a:pPr lvl="1"/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u="sng" dirty="0"/>
              <a:t>July </a:t>
            </a:r>
            <a:endParaRPr lang="en-US" sz="24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/>
              <a:t>Present 2024 </a:t>
            </a:r>
            <a:r>
              <a:rPr lang="en-US" sz="2400" i="1" dirty="0"/>
              <a:t>ACAP Summative Reading Subtest Cut Score </a:t>
            </a:r>
            <a:r>
              <a:rPr lang="en-US" sz="2400" dirty="0"/>
              <a:t>recommendations to the board at the Alabama State Department of Education Board Work Session</a:t>
            </a:r>
          </a:p>
          <a:p>
            <a:pPr lvl="2"/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u="sng" dirty="0"/>
              <a:t>August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/>
              <a:t>Present 2024 </a:t>
            </a:r>
            <a:r>
              <a:rPr lang="en-US" sz="2400" i="1" dirty="0"/>
              <a:t>ACAP Summative Reading Subtest </a:t>
            </a:r>
            <a:r>
              <a:rPr lang="en-US" sz="2400" dirty="0"/>
              <a:t>Cut Score recommendations to the board at the Alabama State Department of Education Board Meeting for approval</a:t>
            </a: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919968B-F833-2D2F-0B32-DCC6138599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5" r="5638" b="-1"/>
          <a:stretch/>
        </p:blipFill>
        <p:spPr>
          <a:xfrm rot="21600000">
            <a:off x="8370276" y="5242788"/>
            <a:ext cx="3595387" cy="161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069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267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Maggie Hicks</dc:creator>
  <cp:lastModifiedBy>Maggie Hicks</cp:lastModifiedBy>
  <cp:revision>8</cp:revision>
  <cp:lastPrinted>2023-06-06T21:23:44Z</cp:lastPrinted>
  <dcterms:created xsi:type="dcterms:W3CDTF">2023-05-24T12:09:33Z</dcterms:created>
  <dcterms:modified xsi:type="dcterms:W3CDTF">2023-06-06T21:25:37Z</dcterms:modified>
</cp:coreProperties>
</file>