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5"/>
  </p:notesMasterIdLst>
  <p:sldIdLst>
    <p:sldId id="260" r:id="rId5"/>
    <p:sldId id="325" r:id="rId6"/>
    <p:sldId id="569" r:id="rId7"/>
    <p:sldId id="578" r:id="rId8"/>
    <p:sldId id="573" r:id="rId9"/>
    <p:sldId id="556" r:id="rId10"/>
    <p:sldId id="557" r:id="rId11"/>
    <p:sldId id="576" r:id="rId12"/>
    <p:sldId id="549" r:id="rId13"/>
    <p:sldId id="577" r:id="rId14"/>
    <p:sldId id="574" r:id="rId15"/>
    <p:sldId id="575" r:id="rId16"/>
    <p:sldId id="558" r:id="rId17"/>
    <p:sldId id="559" r:id="rId18"/>
    <p:sldId id="560" r:id="rId19"/>
    <p:sldId id="376" r:id="rId20"/>
    <p:sldId id="561" r:id="rId21"/>
    <p:sldId id="562" r:id="rId22"/>
    <p:sldId id="563" r:id="rId23"/>
    <p:sldId id="554" r:id="rId24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Caleca" initials="LC" lastIdx="1" clrIdx="0">
    <p:extLst>
      <p:ext uri="{19B8F6BF-5375-455C-9EA6-DF929625EA0E}">
        <p15:presenceInfo xmlns:p15="http://schemas.microsoft.com/office/powerpoint/2012/main" userId="0c02f5a555ef75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8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3982" autoAdjust="0"/>
  </p:normalViewPr>
  <p:slideViewPr>
    <p:cSldViewPr>
      <p:cViewPr varScale="1">
        <p:scale>
          <a:sx n="95" d="100"/>
          <a:sy n="95" d="100"/>
        </p:scale>
        <p:origin x="21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50"/>
    </p:cViewPr>
  </p:sorterViewPr>
  <p:notesViewPr>
    <p:cSldViewPr>
      <p:cViewPr varScale="1">
        <p:scale>
          <a:sx n="55" d="100"/>
          <a:sy n="55" d="100"/>
        </p:scale>
        <p:origin x="286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C8C237-E3E4-4035-861A-85D801C96E5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72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8C237-E3E4-4035-861A-85D801C96E5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21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3048E-9771-48C4-BAA8-25EE83383AF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33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3048E-9771-48C4-BAA8-25EE83383A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68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4C41D7-D075-4DD6-B0AE-8DC95151C4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91354C-540D-453C-B3EF-80175900FBD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C15795-1181-4160-BC43-37A28F48F9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3E4FD7-24C3-42B2-9118-390A5011ADD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F4D707-5F27-4BE3-9100-B1939D0FC20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C48614-EED3-4090-9886-5BFE6AF5D3C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A5BCCC-C2C9-401A-A3CD-139232BF9D7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0DB94-C413-4205-B66E-B45957C115F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F2DD4D-15C2-458E-9601-8F2BEA333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53A56D-7420-4518-9B0E-EFBEDDB932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A5FE81-21E2-4555-81D9-0CA1F5BBFB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265209F2-F92C-4950-B0FF-27991D51791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-16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Univers" pitchFamily="34" charset="0"/>
        <a:buChar char="−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88388" y="838201"/>
            <a:ext cx="8703212" cy="147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endParaRPr lang="en-US" sz="5400" b="1" dirty="0">
              <a:latin typeface="Univers 55"/>
              <a:cs typeface="Univers 55"/>
            </a:endParaRPr>
          </a:p>
          <a:p>
            <a:pPr eaLnBrk="1" hangingPunct="1">
              <a:lnSpc>
                <a:spcPct val="80000"/>
              </a:lnSpc>
            </a:pPr>
            <a:endParaRPr lang="en-US" sz="4800" b="1" dirty="0">
              <a:latin typeface="Univers 55"/>
              <a:cs typeface="Univers 55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55"/>
                <a:cs typeface="Univers 55"/>
              </a:rPr>
              <a:t>Workforce and </a:t>
            </a:r>
          </a:p>
          <a:p>
            <a:pPr eaLnBrk="1" hangingPunct="1">
              <a:lnSpc>
                <a:spcPct val="80000"/>
              </a:lnSpc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55"/>
                <a:cs typeface="Univers 55"/>
              </a:rPr>
              <a:t>the Future of Work</a:t>
            </a:r>
          </a:p>
          <a:p>
            <a:pPr eaLnBrk="1" hangingPunct="1">
              <a:lnSpc>
                <a:spcPct val="80000"/>
              </a:lnSpc>
            </a:pPr>
            <a:endParaRPr lang="en-US" sz="6000" b="1" dirty="0">
              <a:latin typeface="Univers 55"/>
              <a:cs typeface="Univers 55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5400" b="1" dirty="0">
                <a:latin typeface="Univers 55"/>
                <a:cs typeface="Univers 55"/>
              </a:rPr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41387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en-US" sz="1500" b="1" dirty="0">
                <a:solidFill>
                  <a:srgbClr val="E58E1A"/>
                </a:solidFill>
                <a:latin typeface="Univers 55"/>
                <a:cs typeface="Univers 55"/>
              </a:rPr>
              <a:t>Presented by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88388" y="4876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 dirty="0">
                <a:latin typeface="Univers 65 Bold"/>
                <a:cs typeface="Univers 65 Bold"/>
              </a:rPr>
              <a:t>Chauncy Lennon, Ph.D.</a:t>
            </a:r>
          </a:p>
          <a:p>
            <a:pPr eaLnBrk="1" hangingPunct="1"/>
            <a:r>
              <a:rPr lang="en-US" b="1" dirty="0">
                <a:latin typeface="Univers 65 Bold"/>
                <a:cs typeface="Univers 65 Bold"/>
              </a:rPr>
              <a:t>VP for the Future of Learning and Work</a:t>
            </a:r>
          </a:p>
          <a:p>
            <a:pPr eaLnBrk="1" hangingPunct="1"/>
            <a:r>
              <a:rPr lang="en-US" b="1" dirty="0">
                <a:latin typeface="Univers 65 Bold"/>
                <a:cs typeface="Univers 65 Bold"/>
              </a:rPr>
              <a:t>Lumina Foundation</a:t>
            </a:r>
          </a:p>
          <a:p>
            <a:pPr eaLnBrk="1" hangingPunct="1"/>
            <a:r>
              <a:rPr lang="en-US" sz="2000" b="1" dirty="0">
                <a:latin typeface="Univers 65 Bold"/>
                <a:cs typeface="Univers 65 Bold"/>
              </a:rPr>
              <a:t>Feb. 15, 2019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88388" y="473981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endParaRPr lang="en-US" dirty="0">
              <a:solidFill>
                <a:schemeClr val="tx2"/>
              </a:solidFill>
              <a:latin typeface="Univers 55"/>
              <a:cs typeface="Univers 55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53D95-6AC7-B94F-8A12-A33BEC7E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Alabama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9D026F-02E4-0645-A456-032ACBCD8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7772400" cy="2479234"/>
          </a:xfrm>
        </p:spPr>
      </p:pic>
    </p:spTree>
    <p:extLst>
      <p:ext uri="{BB962C8B-B14F-4D97-AF65-F5344CB8AC3E}">
        <p14:creationId xmlns:p14="http://schemas.microsoft.com/office/powerpoint/2010/main" val="7660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91D9D-86F1-DA41-8049-10641DE1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Alabama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3A5C78-CBEB-AE48-9211-D773B64BB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84" y="1752599"/>
            <a:ext cx="7322216" cy="4019817"/>
          </a:xfrm>
        </p:spPr>
      </p:pic>
    </p:spTree>
    <p:extLst>
      <p:ext uri="{BB962C8B-B14F-4D97-AF65-F5344CB8AC3E}">
        <p14:creationId xmlns:p14="http://schemas.microsoft.com/office/powerpoint/2010/main" val="802753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52B0-5C5B-5244-8B3D-8AF9430C3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 Non-BA Good Jobs Wages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9290B45-0DD4-8D49-A844-595382E9E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041" y="1981200"/>
            <a:ext cx="4375918" cy="3733800"/>
          </a:xfrm>
        </p:spPr>
      </p:pic>
    </p:spTree>
    <p:extLst>
      <p:ext uri="{BB962C8B-B14F-4D97-AF65-F5344CB8AC3E}">
        <p14:creationId xmlns:p14="http://schemas.microsoft.com/office/powerpoint/2010/main" val="61613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4162-BCFE-A641-B540-AFCCC4FA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Older, Worker-Learners, Parents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D6A03F-C4C5-E740-A9D2-1167767A2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29780"/>
            <a:ext cx="6172200" cy="4975217"/>
          </a:xfrm>
        </p:spPr>
      </p:pic>
    </p:spTree>
    <p:extLst>
      <p:ext uri="{BB962C8B-B14F-4D97-AF65-F5344CB8AC3E}">
        <p14:creationId xmlns:p14="http://schemas.microsoft.com/office/powerpoint/2010/main" val="397525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58C0-E9F6-9A43-AEA9-36A9D02D7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More Low-Income and Students of Color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F31E90-6114-A64D-9076-D6D07BB2D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74" y="1524000"/>
            <a:ext cx="6667708" cy="4724400"/>
          </a:xfrm>
        </p:spPr>
      </p:pic>
    </p:spTree>
    <p:extLst>
      <p:ext uri="{BB962C8B-B14F-4D97-AF65-F5344CB8AC3E}">
        <p14:creationId xmlns:p14="http://schemas.microsoft.com/office/powerpoint/2010/main" val="500562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F3F0-3BBC-F547-ACCD-0C85AF62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Persistence and Completion Challenges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CC3EAA-67DE-D643-84CA-C35D2CE02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87280"/>
            <a:ext cx="5943600" cy="4871804"/>
          </a:xfrm>
        </p:spPr>
      </p:pic>
    </p:spTree>
    <p:extLst>
      <p:ext uri="{BB962C8B-B14F-4D97-AF65-F5344CB8AC3E}">
        <p14:creationId xmlns:p14="http://schemas.microsoft.com/office/powerpoint/2010/main" val="1834126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73" y="3810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Attainment Gap: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The 86.7 Million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73" y="1676400"/>
            <a:ext cx="7772400" cy="4038600"/>
          </a:xfrm>
        </p:spPr>
        <p:txBody>
          <a:bodyPr/>
          <a:lstStyle/>
          <a:p>
            <a:pPr marL="0" indent="0"/>
            <a:r>
              <a:rPr lang="en-US" sz="2800" b="1" dirty="0"/>
              <a:t>Traditional-Aged Students			24.2M</a:t>
            </a:r>
          </a:p>
          <a:p>
            <a:pPr marL="0" indent="0"/>
            <a:r>
              <a:rPr lang="en-US" sz="2800" dirty="0"/>
              <a:t>Students between the ages of 16 and 24</a:t>
            </a:r>
          </a:p>
          <a:p>
            <a:pPr marL="0" indent="0"/>
            <a:r>
              <a:rPr lang="en-US" sz="2800" b="1" dirty="0"/>
              <a:t>Returning Adult Students 			18.6M</a:t>
            </a:r>
          </a:p>
          <a:p>
            <a:pPr marL="0" indent="0"/>
            <a:r>
              <a:rPr lang="en-US" sz="2800" dirty="0"/>
              <a:t>Adults who have attended college but no degree or other credential</a:t>
            </a:r>
          </a:p>
          <a:p>
            <a:pPr marL="0" indent="0"/>
            <a:r>
              <a:rPr lang="en-US" sz="2800" b="1" dirty="0"/>
              <a:t>Adults with No Postsecondary Education </a:t>
            </a:r>
            <a:r>
              <a:rPr lang="en-US" sz="2800" dirty="0"/>
              <a:t> 	</a:t>
            </a:r>
            <a:r>
              <a:rPr lang="en-US" sz="2800" b="1" dirty="0"/>
              <a:t>43.8M</a:t>
            </a:r>
            <a:endParaRPr lang="en-US" sz="2800" dirty="0"/>
          </a:p>
          <a:p>
            <a:pPr marL="0" indent="0"/>
            <a:r>
              <a:rPr lang="en-US" sz="2800" dirty="0"/>
              <a:t>Adults with no recognized postsecondary education beyond high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84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C1DDD-1967-0F45-A735-2E8FFF42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 Attainment Gap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89204B-358D-6F4A-B669-113BEE94A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197100"/>
            <a:ext cx="7734300" cy="3302000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0E4A15A-7DD3-AD40-813D-8E2FFC46CE5E}"/>
              </a:ext>
            </a:extLst>
          </p:cNvPr>
          <p:cNvSpPr/>
          <p:nvPr/>
        </p:nvSpPr>
        <p:spPr bwMode="auto">
          <a:xfrm>
            <a:off x="704850" y="3276600"/>
            <a:ext cx="1047750" cy="45720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6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020174-895B-7040-9EE9-0A0A72120CFE}"/>
              </a:ext>
            </a:extLst>
          </p:cNvPr>
          <p:cNvSpPr/>
          <p:nvPr/>
        </p:nvSpPr>
        <p:spPr bwMode="auto">
          <a:xfrm>
            <a:off x="2438400" y="3276600"/>
            <a:ext cx="2743200" cy="45720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02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95DB-D6B4-0446-8C9B-06A0D579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 Race and Ethnicity Attainment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BABA0-C971-4F42-ADDC-4FBBF4692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3733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Hispanic Attainment: 20% (Nat. average: 21.9%)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American Indian: 33% (Nat. average: 24%)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African American Attainment: 26% (Nat. average: 30%)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White Attainment: 37.6% (Nat. average: 46.4%)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Asian and Pacific Islanders Attainment: 58.3% (Nat: 61.7%)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96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FAC2-DA28-B14A-897E-4CA749C8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9905"/>
            <a:ext cx="7772400" cy="609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Skill Builders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213D51-407C-2348-86CF-2B5949385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86207"/>
            <a:ext cx="5263447" cy="414990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95B513-5545-9E4B-9AF7-1D7D362C5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9513"/>
            <a:ext cx="7620000" cy="44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6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16A331-B29B-4C42-8E4D-388992EA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001000" cy="1143000"/>
          </a:xfrm>
        </p:spPr>
        <p:txBody>
          <a:bodyPr/>
          <a:lstStyle/>
          <a:p>
            <a:r>
              <a:rPr lang="en-US" sz="4400" dirty="0">
                <a:solidFill>
                  <a:srgbClr val="C00000"/>
                </a:solidFill>
              </a:rPr>
              <a:t>Credentials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E116A1-D735-4AE1-AC2F-89F5C4805B59}"/>
              </a:ext>
            </a:extLst>
          </p:cNvPr>
          <p:cNvGrpSpPr/>
          <p:nvPr/>
        </p:nvGrpSpPr>
        <p:grpSpPr>
          <a:xfrm>
            <a:off x="721893" y="1578649"/>
            <a:ext cx="7772399" cy="4067884"/>
            <a:chOff x="1417278" y="1868269"/>
            <a:chExt cx="9298453" cy="46263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E1F865-34CD-409F-95EA-C1FD010E8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7278" y="1868269"/>
              <a:ext cx="9298453" cy="23288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30D119-75FD-474D-8B12-BAAF32E9E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7278" y="4214717"/>
              <a:ext cx="9298453" cy="22798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80587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318C93-D72B-4849-B1E1-4E188D0E8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055"/>
            <a:ext cx="9144000" cy="497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1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0190-04D0-2446-9F11-FBF3C63A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Good Jobs That Pay Without A 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617E-1E8D-9345-AE1E-CE1439E1E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GCEW has defined a good job as one that pays at least $35,000 for workers 25-44 and at least $45,000 for workers 45-64. </a:t>
            </a:r>
          </a:p>
          <a:p>
            <a:pPr marL="914400" lvl="2" indent="0">
              <a:buNone/>
            </a:pPr>
            <a:endParaRPr lang="en-US" sz="2800" dirty="0"/>
          </a:p>
          <a:p>
            <a:pPr lvl="2"/>
            <a:r>
              <a:rPr lang="en-US" dirty="0"/>
              <a:t>These jobs:</a:t>
            </a:r>
            <a:endParaRPr lang="en-US" sz="2800" dirty="0"/>
          </a:p>
          <a:p>
            <a:pPr lvl="3"/>
            <a:r>
              <a:rPr lang="en-US" dirty="0"/>
              <a:t>pay median earnings of $56,000 for workers with less than a BA</a:t>
            </a:r>
            <a:endParaRPr lang="en-US" sz="2400" dirty="0"/>
          </a:p>
          <a:p>
            <a:pPr lvl="3"/>
            <a:r>
              <a:rPr lang="en-US" dirty="0"/>
              <a:t>pay median earnings of $65,000 when including workers with a BA or higher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4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0190-04D0-2446-9F11-FBF3C63A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30 Million “Good Jobs That Pay Without A BA”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DCAC21-5CFB-D040-A4E2-4E0F1B060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62" y="1981200"/>
            <a:ext cx="6792076" cy="3733800"/>
          </a:xfrm>
        </p:spPr>
      </p:pic>
    </p:spTree>
    <p:extLst>
      <p:ext uri="{BB962C8B-B14F-4D97-AF65-F5344CB8AC3E}">
        <p14:creationId xmlns:p14="http://schemas.microsoft.com/office/powerpoint/2010/main" val="177618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D4A72-0971-4041-8454-F3747C43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Good Jobs That Pay Without a BA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814109-9FA6-724A-AA5A-A44BA14A3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42777"/>
            <a:ext cx="6629400" cy="4162797"/>
          </a:xfrm>
        </p:spPr>
      </p:pic>
    </p:spTree>
    <p:extLst>
      <p:ext uri="{BB962C8B-B14F-4D97-AF65-F5344CB8AC3E}">
        <p14:creationId xmlns:p14="http://schemas.microsoft.com/office/powerpoint/2010/main" val="83076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3F4D-5B5B-AE4A-84A5-48FEF9D4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3412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Good Jobs That Pay Without a BA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05964A-FD07-744B-9ED1-C47E5575A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524000"/>
            <a:ext cx="6781800" cy="443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1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3F17-8F56-D542-ADC0-FA60D6F6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Alabama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BA0C73-EE3B-3B4E-AC1E-6E434ECF2157}"/>
              </a:ext>
            </a:extLst>
          </p:cNvPr>
          <p:cNvSpPr/>
          <p:nvPr/>
        </p:nvSpPr>
        <p:spPr>
          <a:xfrm>
            <a:off x="685800" y="1981200"/>
            <a:ext cx="777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C335B"/>
                </a:solidFill>
                <a:latin typeface="MuseoSans"/>
              </a:rPr>
              <a:t>Workers with associate’s degrees </a:t>
            </a:r>
            <a:r>
              <a:rPr lang="en-US" sz="2800" dirty="0">
                <a:solidFill>
                  <a:srgbClr val="C00000"/>
                </a:solidFill>
                <a:latin typeface="MuseoSans"/>
              </a:rPr>
              <a:t>increased</a:t>
            </a:r>
            <a:r>
              <a:rPr lang="en-US" sz="2800" dirty="0">
                <a:solidFill>
                  <a:srgbClr val="1C335B"/>
                </a:solidFill>
                <a:latin typeface="MuseoSans"/>
              </a:rPr>
              <a:t> their share of good jobs by </a:t>
            </a:r>
            <a:r>
              <a:rPr lang="en-US" sz="2800" dirty="0">
                <a:solidFill>
                  <a:srgbClr val="C00000"/>
                </a:solidFill>
                <a:latin typeface="MuseoSans"/>
              </a:rPr>
              <a:t>11 percentage points</a:t>
            </a:r>
            <a:r>
              <a:rPr lang="en-US" sz="2800" dirty="0">
                <a:solidFill>
                  <a:srgbClr val="1C335B"/>
                </a:solidFill>
                <a:latin typeface="MuseoSans"/>
              </a:rPr>
              <a:t> from 1991 to 2015</a:t>
            </a:r>
          </a:p>
          <a:p>
            <a:endParaRPr lang="en-US" sz="2800" dirty="0">
              <a:solidFill>
                <a:srgbClr val="1C335B"/>
              </a:solidFill>
              <a:latin typeface="Museo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C335B"/>
                </a:solidFill>
                <a:latin typeface="MuseoSans"/>
              </a:rPr>
              <a:t>High school graduates </a:t>
            </a:r>
            <a:r>
              <a:rPr lang="en-US" sz="2800" dirty="0">
                <a:solidFill>
                  <a:srgbClr val="C00000"/>
                </a:solidFill>
                <a:latin typeface="MuseoSans"/>
              </a:rPr>
              <a:t>decreased</a:t>
            </a:r>
            <a:r>
              <a:rPr lang="en-US" sz="2800" dirty="0">
                <a:solidFill>
                  <a:srgbClr val="1C335B"/>
                </a:solidFill>
                <a:latin typeface="MuseoSans"/>
              </a:rPr>
              <a:t> their share of good jobs by </a:t>
            </a:r>
            <a:r>
              <a:rPr lang="en-US" sz="2800" dirty="0">
                <a:solidFill>
                  <a:srgbClr val="C00000"/>
                </a:solidFill>
                <a:latin typeface="MuseoSans"/>
              </a:rPr>
              <a:t>8 percentage points</a:t>
            </a:r>
            <a:r>
              <a:rPr lang="en-US" sz="2800" dirty="0">
                <a:solidFill>
                  <a:srgbClr val="1C335B"/>
                </a:solidFill>
                <a:latin typeface="MuseoSans"/>
              </a:rPr>
              <a:t> from 1991 to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8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FDC4-D7FD-4F43-A1A5-B97BE9156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6002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Lumina Attainment Goal: 60 percent of Americans hold a credential beyond high school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F3611D7-250E-3248-9332-2571BDA5A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2400300"/>
            <a:ext cx="7658100" cy="2895600"/>
          </a:xfrm>
        </p:spPr>
      </p:pic>
    </p:spTree>
    <p:extLst>
      <p:ext uri="{BB962C8B-B14F-4D97-AF65-F5344CB8AC3E}">
        <p14:creationId xmlns:p14="http://schemas.microsoft.com/office/powerpoint/2010/main" val="230013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7D3C25-81A9-D74B-A18B-881D7EDCE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"/>
            <a:ext cx="4927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7876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DB7A23"/>
      </a:hlink>
      <a:folHlink>
        <a:srgbClr val="99CC00"/>
      </a:folHlink>
    </a:clrScheme>
    <a:fontScheme name="Blank Presentation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1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81EF804545BA49AFB52563F58478D1" ma:contentTypeVersion="" ma:contentTypeDescription="Create a new document." ma:contentTypeScope="" ma:versionID="1a655f5b2ad4ca72085b5c0e7e3ca821">
  <xsd:schema xmlns:xsd="http://www.w3.org/2001/XMLSchema" xmlns:xs="http://www.w3.org/2001/XMLSchema" xmlns:p="http://schemas.microsoft.com/office/2006/metadata/properties" xmlns:ns2="364dc511-f0ff-4878-8cdd-d0f84bf0998b" xmlns:ns3="d9040016-04dc-488b-9bc7-f67b93419e21" targetNamespace="http://schemas.microsoft.com/office/2006/metadata/properties" ma:root="true" ma:fieldsID="75737d4d40a2fd240f11b50248512bbe" ns2:_="" ns3:_="">
    <xsd:import namespace="364dc511-f0ff-4878-8cdd-d0f84bf0998b"/>
    <xsd:import namespace="d9040016-04dc-488b-9bc7-f67b93419e2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dc511-f0ff-4878-8cdd-d0f84bf099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40016-04dc-488b-9bc7-f67b93419e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E495C21-F079-4B6E-82E0-244DA1224E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8E269C-425E-45BF-8644-47F19F1EF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dc511-f0ff-4878-8cdd-d0f84bf0998b"/>
    <ds:schemaRef ds:uri="d9040016-04dc-488b-9bc7-f67b93419e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8E42A2-62E2-4FCE-AE02-4116AE80495D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9040016-04dc-488b-9bc7-f67b93419e21"/>
    <ds:schemaRef ds:uri="http://purl.org/dc/elements/1.1/"/>
    <ds:schemaRef ds:uri="364dc511-f0ff-4878-8cdd-d0f84bf0998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16733</TotalTime>
  <Words>223</Words>
  <Application>Microsoft Macintosh PowerPoint</Application>
  <PresentationFormat>On-screen Show (4:3)</PresentationFormat>
  <Paragraphs>50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MuseoSans</vt:lpstr>
      <vt:lpstr>Times</vt:lpstr>
      <vt:lpstr>Univers</vt:lpstr>
      <vt:lpstr>Univers 55</vt:lpstr>
      <vt:lpstr>Univers 65 Bold</vt:lpstr>
      <vt:lpstr>Wingdings</vt:lpstr>
      <vt:lpstr>Blank Presentation</vt:lpstr>
      <vt:lpstr>PowerPoint Presentation</vt:lpstr>
      <vt:lpstr>Credentials</vt:lpstr>
      <vt:lpstr>Good Jobs That Pay Without A BA</vt:lpstr>
      <vt:lpstr>30 Million “Good Jobs That Pay Without A BA”</vt:lpstr>
      <vt:lpstr>Good Jobs That Pay Without a BA</vt:lpstr>
      <vt:lpstr>Good Jobs That Pay Without a BA</vt:lpstr>
      <vt:lpstr>Alabama</vt:lpstr>
      <vt:lpstr>Lumina Attainment Goal: 60 percent of Americans hold a credential beyond high school</vt:lpstr>
      <vt:lpstr>PowerPoint Presentation</vt:lpstr>
      <vt:lpstr>Alabama</vt:lpstr>
      <vt:lpstr>Alabama</vt:lpstr>
      <vt:lpstr>AL Non-BA Good Jobs Wages</vt:lpstr>
      <vt:lpstr>Older, Worker-Learners, Parents</vt:lpstr>
      <vt:lpstr>More Low-Income and Students of Color</vt:lpstr>
      <vt:lpstr>Persistence and Completion Challenges</vt:lpstr>
      <vt:lpstr>Attainment Gap:  The 86.7 Million Opportunity</vt:lpstr>
      <vt:lpstr>AL Attainment Gap</vt:lpstr>
      <vt:lpstr>AL Race and Ethnicity Attainment Gaps</vt:lpstr>
      <vt:lpstr>Skill Builders</vt:lpstr>
      <vt:lpstr>PowerPoint Presentation</vt:lpstr>
    </vt:vector>
  </TitlesOfParts>
  <Company>Brainstorm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Lumina PPT Template</dc:title>
  <dc:creator>Linda Tuttle</dc:creator>
  <cp:lastModifiedBy>Louisa Lennon</cp:lastModifiedBy>
  <cp:revision>326</cp:revision>
  <cp:lastPrinted>2019-01-22T00:47:40Z</cp:lastPrinted>
  <dcterms:created xsi:type="dcterms:W3CDTF">2011-01-10T15:33:48Z</dcterms:created>
  <dcterms:modified xsi:type="dcterms:W3CDTF">2019-02-13T20:54:44Z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0x010100C081EF804545BA49AFB52563F58478D1</vt:lpwstr>
  </property>
</Properties>
</file>